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BE0895-D092-4A22-B2C9-F98364347FC6}" type="datetimeFigureOut">
              <a:rPr lang="en-US" smtClean="0"/>
              <a:t>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5 Part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Area Under the Normal 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68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685800"/>
          </a:xfrm>
        </p:spPr>
        <p:txBody>
          <a:bodyPr/>
          <a:lstStyle/>
          <a:p>
            <a:pPr algn="ctr"/>
            <a:r>
              <a:rPr lang="en-US" u="sng" dirty="0" smtClean="0"/>
              <a:t>Know Area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1800" dirty="0" smtClean="0"/>
                  <a:t>2</a:t>
                </a:r>
                <a:r>
                  <a:rPr lang="en-US" sz="1800" baseline="30000" dirty="0" smtClean="0"/>
                  <a:t>nd</a:t>
                </a:r>
                <a:r>
                  <a:rPr lang="en-US" sz="1800" dirty="0" smtClean="0"/>
                  <a:t> VARS</a:t>
                </a:r>
              </a:p>
              <a:p>
                <a:r>
                  <a:rPr lang="en-US" sz="1800" dirty="0" smtClean="0"/>
                  <a:t>#3 </a:t>
                </a:r>
                <a:r>
                  <a:rPr lang="en-US" sz="1800" dirty="0" err="1" smtClean="0"/>
                  <a:t>invnorm</a:t>
                </a:r>
                <a:r>
                  <a:rPr lang="en-US" sz="1800" dirty="0" smtClean="0"/>
                  <a:t>(</a:t>
                </a: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Depending on your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calculator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0.90)  ENTER</a:t>
                </a:r>
              </a:p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Area:  0.90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1800" b="0" dirty="0" smtClean="0">
                  <a:solidFill>
                    <a:schemeClr val="bg1"/>
                  </a:solidFill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1800" dirty="0" smtClean="0">
                  <a:solidFill>
                    <a:schemeClr val="bg1"/>
                  </a:solidFill>
                </a:endParaRP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Paste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ENTER</a:t>
                </a:r>
              </a:p>
              <a:p>
                <a:endParaRPr lang="en-US" sz="1800" dirty="0">
                  <a:solidFill>
                    <a:schemeClr val="bg1"/>
                  </a:solidFill>
                </a:endParaRPr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  <a:blipFill rotWithShape="1">
                <a:blip r:embed="rId2"/>
                <a:stretch>
                  <a:fillRect l="-2326" t="-1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791200" cy="5410200"/>
          </a:xfrm>
        </p:spPr>
        <p:txBody>
          <a:bodyPr/>
          <a:lstStyle/>
          <a:p>
            <a:r>
              <a:rPr lang="en-US" dirty="0" smtClean="0"/>
              <a:t>Try another!</a:t>
            </a:r>
          </a:p>
          <a:p>
            <a:r>
              <a:rPr lang="en-US" dirty="0" smtClean="0"/>
              <a:t>Find z-score for upper 10%.</a:t>
            </a:r>
          </a:p>
          <a:p>
            <a:r>
              <a:rPr lang="en-US" dirty="0" smtClean="0"/>
              <a:t>This means that if the upper area is 10% then the lower (left) area is 90%.</a:t>
            </a:r>
          </a:p>
          <a:p>
            <a:r>
              <a:rPr lang="en-US" dirty="0" err="1" smtClean="0"/>
              <a:t>invnorm</a:t>
            </a:r>
            <a:r>
              <a:rPr lang="en-US" dirty="0" smtClean="0"/>
              <a:t>(0.90) = 1.281551567 = z</a:t>
            </a:r>
          </a:p>
        </p:txBody>
      </p:sp>
      <p:pic>
        <p:nvPicPr>
          <p:cNvPr id="5" name="Picture 4" descr="Image result for normal curve pictur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114800"/>
            <a:ext cx="4763032" cy="213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6400800" y="4534943"/>
            <a:ext cx="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733800" y="4538418"/>
            <a:ext cx="2667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07981" y="4059836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81800" y="4108315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10%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400800" y="4724400"/>
            <a:ext cx="914400" cy="0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328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 Area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Know Area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804" y="2514600"/>
            <a:ext cx="4572000" cy="3818404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normalcdf</a:t>
            </a:r>
            <a:r>
              <a:rPr lang="en-US" dirty="0">
                <a:solidFill>
                  <a:schemeClr val="accent1"/>
                </a:solidFill>
              </a:rPr>
              <a:t>( lower z , upper z)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191000" cy="382219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accent1"/>
                </a:solidFill>
              </a:rPr>
              <a:t>invnorm</a:t>
            </a:r>
            <a:r>
              <a:rPr lang="en-US" dirty="0">
                <a:solidFill>
                  <a:schemeClr val="accent1"/>
                </a:solidFill>
              </a:rPr>
              <a:t>( area on the left)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133600" y="3733800"/>
                <a:ext cx="4191000" cy="7134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Recall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𝑧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𝑑𝑎𝑡𝑎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𝑐𝑒𝑛𝑡𝑒𝑟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𝑆𝐷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733800"/>
                <a:ext cx="4191000" cy="713400"/>
              </a:xfrm>
              <a:prstGeom prst="rect">
                <a:avLst/>
              </a:prstGeom>
              <a:blipFill rotWithShape="1">
                <a:blip r:embed="rId2"/>
                <a:stretch>
                  <a:fillRect l="-2907" b="-8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564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609600"/>
          </a:xfrm>
        </p:spPr>
        <p:txBody>
          <a:bodyPr/>
          <a:lstStyle/>
          <a:p>
            <a:pPr algn="ctr"/>
            <a:r>
              <a:rPr lang="en-US" u="sng" dirty="0" smtClean="0"/>
              <a:t>Z-scores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2"/>
              </p:nvPr>
            </p:nvSpPr>
            <p:spPr>
              <a:xfrm>
                <a:off x="228600" y="1981200"/>
                <a:ext cx="2590800" cy="4144963"/>
              </a:xfrm>
            </p:spPr>
            <p:txBody>
              <a:bodyPr>
                <a:normAutofit fontScale="92500" lnSpcReduction="20000"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900" dirty="0"/>
                  <a:t>Each tick mark (</a:t>
                </a:r>
                <a:r>
                  <a:rPr lang="en-US" sz="1900" b="1" u="sng" dirty="0"/>
                  <a:t>z-score</a:t>
                </a:r>
                <a:r>
                  <a:rPr lang="en-US" sz="1900" dirty="0"/>
                  <a:t>) is a distance of one Standard Deviation </a:t>
                </a:r>
                <a:endParaRPr lang="en-US" sz="19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900" dirty="0" smtClean="0"/>
                  <a:t>Values </a:t>
                </a:r>
                <a:r>
                  <a:rPr lang="en-US" sz="1900" dirty="0"/>
                  <a:t>that are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/>
                      </a:rPr>
                      <m:t>−2&lt;</m:t>
                    </m:r>
                    <m:r>
                      <a:rPr lang="en-US" sz="1900" i="1">
                        <a:latin typeface="Cambria Math"/>
                      </a:rPr>
                      <m:t>𝑧</m:t>
                    </m:r>
                    <m:r>
                      <a:rPr lang="en-US" sz="1900" i="1">
                        <a:latin typeface="Cambria Math"/>
                      </a:rPr>
                      <m:t>&lt;2</m:t>
                    </m:r>
                  </m:oMath>
                </a14:m>
                <a:r>
                  <a:rPr lang="en-US" sz="1900" dirty="0"/>
                  <a:t> are considered </a:t>
                </a:r>
                <a:r>
                  <a:rPr lang="en-US" sz="1900" b="1" u="sng" dirty="0"/>
                  <a:t>typical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900" dirty="0"/>
                  <a:t>Values that are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/>
                      </a:rPr>
                      <m:t>𝑧</m:t>
                    </m:r>
                    <m:r>
                      <a:rPr lang="en-US" sz="1900" i="1">
                        <a:latin typeface="Cambria Math"/>
                      </a:rPr>
                      <m:t>&lt;−3</m:t>
                    </m:r>
                  </m:oMath>
                </a14:m>
                <a:r>
                  <a:rPr lang="en-US" sz="1900" dirty="0"/>
                  <a:t> and </a:t>
                </a:r>
                <a14:m>
                  <m:oMath xmlns:m="http://schemas.openxmlformats.org/officeDocument/2006/math">
                    <m:r>
                      <a:rPr lang="en-US" sz="1900" i="1">
                        <a:latin typeface="Cambria Math"/>
                      </a:rPr>
                      <m:t>𝑧</m:t>
                    </m:r>
                    <m:r>
                      <a:rPr lang="en-US" sz="1900" i="1">
                        <a:latin typeface="Cambria Math"/>
                      </a:rPr>
                      <m:t>&gt;3</m:t>
                    </m:r>
                  </m:oMath>
                </a14:m>
                <a:r>
                  <a:rPr lang="en-US" sz="1900" dirty="0"/>
                  <a:t> are considered </a:t>
                </a:r>
                <a:r>
                  <a:rPr lang="en-US" sz="1900" b="1" u="sng" dirty="0"/>
                  <a:t>unusual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900" dirty="0"/>
                  <a:t>The farther from the center, the more unusual the value becomes</a:t>
                </a:r>
                <a:endParaRPr lang="en-US" sz="19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228600" y="1981200"/>
                <a:ext cx="2590800" cy="4144963"/>
              </a:xfrm>
              <a:blipFill rotWithShape="1">
                <a:blip r:embed="rId2"/>
                <a:stretch>
                  <a:fillRect l="-941" t="-2059" r="-2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762000"/>
          </a:xfrm>
        </p:spPr>
        <p:txBody>
          <a:bodyPr/>
          <a:lstStyle/>
          <a:p>
            <a:r>
              <a:rPr lang="en-US" dirty="0" smtClean="0"/>
              <a:t>Recall the Normal Curve Model</a:t>
            </a:r>
            <a:endParaRPr lang="en-US" dirty="0"/>
          </a:p>
        </p:txBody>
      </p:sp>
      <p:pic>
        <p:nvPicPr>
          <p:cNvPr id="5" name="Picture 4" descr="Image result for normal curve pictur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71991"/>
            <a:ext cx="5677432" cy="272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06211" y="4734447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z</a:t>
            </a:r>
            <a:r>
              <a:rPr lang="en-US" dirty="0" smtClean="0"/>
              <a:t>-scores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0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28600" y="304800"/>
            <a:ext cx="8703914" cy="137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 turns out that there is a specific amount of area under the curve bounded between these z-scores and we can use this area to predict the probability of its occurrence!</a:t>
            </a:r>
            <a:endParaRPr lang="en-US" dirty="0"/>
          </a:p>
        </p:txBody>
      </p:sp>
      <p:pic>
        <p:nvPicPr>
          <p:cNvPr id="5" name="Picture 4" descr="Screen Shot 2018-05-28 at 6.18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8094314" cy="36519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6025816"/>
            <a:ext cx="80393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671935"/>
            <a:ext cx="85515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8788" lvl="1" indent="-457200">
              <a:buClr>
                <a:schemeClr val="accent1"/>
              </a:buClr>
              <a:buFont typeface="Wingdings" charset="2"/>
              <a:buChar char="u"/>
            </a:pPr>
            <a:r>
              <a:rPr lang="en-US" sz="2000" dirty="0"/>
              <a:t>For data that are </a:t>
            </a:r>
            <a:r>
              <a:rPr lang="en-US" sz="2000" dirty="0" err="1"/>
              <a:t>unimodal</a:t>
            </a:r>
            <a:r>
              <a:rPr lang="en-US" sz="2000" dirty="0"/>
              <a:t> and symmetric, about 68% fall within 1 SD of the mean, 95% fall within 2 SDs of the mean, and 99.7% fall within 3 SDs of the mean</a:t>
            </a:r>
            <a:r>
              <a:rPr lang="en-US" sz="2000" dirty="0" smtClean="0"/>
              <a:t>.  This is the 68-95-99.7% Rule.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6684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685800"/>
          </a:xfrm>
        </p:spPr>
        <p:txBody>
          <a:bodyPr/>
          <a:lstStyle/>
          <a:p>
            <a:pPr algn="ctr"/>
            <a:r>
              <a:rPr lang="en-US" u="sng" dirty="0" smtClean="0"/>
              <a:t>Find Area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1800" dirty="0" smtClean="0"/>
                  <a:t>2</a:t>
                </a:r>
                <a:r>
                  <a:rPr lang="en-US" sz="1800" baseline="30000" dirty="0" smtClean="0"/>
                  <a:t>nd</a:t>
                </a:r>
                <a:r>
                  <a:rPr lang="en-US" sz="1800" dirty="0" smtClean="0"/>
                  <a:t> VARS</a:t>
                </a:r>
              </a:p>
              <a:p>
                <a:r>
                  <a:rPr lang="en-US" sz="1800" dirty="0" smtClean="0"/>
                  <a:t>#2 </a:t>
                </a:r>
                <a:r>
                  <a:rPr lang="en-US" sz="1800" dirty="0" err="1" smtClean="0"/>
                  <a:t>normalcdf</a:t>
                </a:r>
                <a:r>
                  <a:rPr lang="en-US" sz="1800" dirty="0" smtClean="0"/>
                  <a:t>(</a:t>
                </a: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Depending on your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calculator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-1,1)  ENTER</a:t>
                </a:r>
              </a:p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Lower:  -1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Upper:  1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1800" b="0" dirty="0" smtClean="0">
                  <a:solidFill>
                    <a:schemeClr val="bg1"/>
                  </a:solidFill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1800" dirty="0" smtClean="0">
                  <a:solidFill>
                    <a:schemeClr val="bg1"/>
                  </a:solidFill>
                </a:endParaRP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Paste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ENTER</a:t>
                </a:r>
              </a:p>
              <a:p>
                <a:endParaRPr lang="en-US" sz="1800" dirty="0">
                  <a:solidFill>
                    <a:schemeClr val="bg1"/>
                  </a:solidFill>
                </a:endParaRPr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  <a:blipFill rotWithShape="1">
                <a:blip r:embed="rId2"/>
                <a:stretch>
                  <a:fillRect l="-1809" t="-1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68-95-99.7% Rule is an approximation.  We can get better accuracy using our calculator.</a:t>
            </a:r>
          </a:p>
          <a:p>
            <a:r>
              <a:rPr lang="en-US" dirty="0" smtClean="0"/>
              <a:t>Your calculator uses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</a:t>
            </a:r>
            <a:r>
              <a:rPr lang="en-US" dirty="0" err="1" smtClean="0">
                <a:solidFill>
                  <a:schemeClr val="accent1"/>
                </a:solidFill>
              </a:rPr>
              <a:t>normalcdf</a:t>
            </a:r>
            <a:r>
              <a:rPr lang="en-US" dirty="0" smtClean="0">
                <a:solidFill>
                  <a:schemeClr val="accent1"/>
                </a:solidFill>
              </a:rPr>
              <a:t>( lower z , upper z)     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  </a:t>
            </a:r>
            <a:r>
              <a:rPr lang="en-US" dirty="0" smtClean="0"/>
              <a:t>format.</a:t>
            </a:r>
          </a:p>
          <a:p>
            <a:r>
              <a:rPr lang="en-US" dirty="0" smtClean="0"/>
              <a:t>Follow the keystrokes on the left to calculate the area under the curve between -1&lt;z&lt;1.</a:t>
            </a:r>
          </a:p>
          <a:p>
            <a:r>
              <a:rPr lang="en-US" dirty="0" err="1" smtClean="0"/>
              <a:t>Normalcdf</a:t>
            </a:r>
            <a:r>
              <a:rPr lang="en-US" dirty="0" smtClean="0"/>
              <a:t>(-1,1) = 0.6826894809</a:t>
            </a:r>
          </a:p>
          <a:p>
            <a:r>
              <a:rPr lang="en-US" dirty="0" smtClean="0"/>
              <a:t>About 68%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40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get a syntax error?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1" y="21336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Make sure you are using the little negative sign on the bottom right of the calculator and not the subtraction sign in order to enter -1.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971800"/>
            <a:ext cx="4133850" cy="3257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4114800" y="5410200"/>
            <a:ext cx="1371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114800" y="4800600"/>
            <a:ext cx="1219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34000" y="4475042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Subtraction sign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5225534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Negative 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1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685800"/>
          </a:xfrm>
        </p:spPr>
        <p:txBody>
          <a:bodyPr/>
          <a:lstStyle/>
          <a:p>
            <a:pPr algn="ctr"/>
            <a:r>
              <a:rPr lang="en-US" u="sng" dirty="0" smtClean="0"/>
              <a:t>Find Area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1800" dirty="0" smtClean="0"/>
                  <a:t>2</a:t>
                </a:r>
                <a:r>
                  <a:rPr lang="en-US" sz="1800" baseline="30000" dirty="0" smtClean="0"/>
                  <a:t>nd</a:t>
                </a:r>
                <a:r>
                  <a:rPr lang="en-US" sz="1800" dirty="0" smtClean="0"/>
                  <a:t> VARS</a:t>
                </a:r>
              </a:p>
              <a:p>
                <a:r>
                  <a:rPr lang="en-US" sz="1800" dirty="0" smtClean="0"/>
                  <a:t>#2 </a:t>
                </a:r>
                <a:r>
                  <a:rPr lang="en-US" sz="1800" dirty="0" err="1" smtClean="0"/>
                  <a:t>normalcdf</a:t>
                </a:r>
                <a:r>
                  <a:rPr lang="en-US" sz="1800" dirty="0" smtClean="0"/>
                  <a:t>(</a:t>
                </a: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Depending on your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calculator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-3.5,2)  ENTER</a:t>
                </a:r>
              </a:p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Lower:  -3.5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Upper:  2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1800" b="0" dirty="0" smtClean="0">
                  <a:solidFill>
                    <a:schemeClr val="bg1"/>
                  </a:solidFill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1800" dirty="0" smtClean="0">
                  <a:solidFill>
                    <a:schemeClr val="bg1"/>
                  </a:solidFill>
                </a:endParaRP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Paste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ENTER</a:t>
                </a:r>
              </a:p>
              <a:p>
                <a:endParaRPr lang="en-US" sz="1800" dirty="0">
                  <a:solidFill>
                    <a:schemeClr val="bg1"/>
                  </a:solidFill>
                </a:endParaRPr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  <a:blipFill rotWithShape="1">
                <a:blip r:embed="rId2"/>
                <a:stretch>
                  <a:fillRect l="-1809" t="-1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Try another!</a:t>
            </a:r>
          </a:p>
          <a:p>
            <a:r>
              <a:rPr lang="en-US" dirty="0" smtClean="0"/>
              <a:t>Follow the keystrokes on the left to calculate the area under the curve between -3.5&lt;z&lt;2.</a:t>
            </a:r>
          </a:p>
          <a:p>
            <a:r>
              <a:rPr lang="en-US" dirty="0" err="1" smtClean="0"/>
              <a:t>Normalcdf</a:t>
            </a:r>
            <a:r>
              <a:rPr lang="en-US" dirty="0" smtClean="0"/>
              <a:t>(-3.5,2) = 0.97701726469</a:t>
            </a:r>
          </a:p>
          <a:p>
            <a:r>
              <a:rPr lang="en-US" dirty="0" smtClean="0"/>
              <a:t>About 97.7%</a:t>
            </a:r>
            <a:endParaRPr lang="en-US" dirty="0"/>
          </a:p>
        </p:txBody>
      </p:sp>
      <p:pic>
        <p:nvPicPr>
          <p:cNvPr id="5" name="Picture 4" descr="Image result for normal curve pictur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4763032" cy="228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>
            <a:off x="3352800" y="4114800"/>
            <a:ext cx="38100" cy="1371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781800" y="4114800"/>
            <a:ext cx="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71850" y="4114800"/>
            <a:ext cx="34099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4936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685800"/>
          </a:xfrm>
        </p:spPr>
        <p:txBody>
          <a:bodyPr/>
          <a:lstStyle/>
          <a:p>
            <a:pPr algn="ctr"/>
            <a:r>
              <a:rPr lang="en-US" u="sng" dirty="0" smtClean="0"/>
              <a:t>Find Area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1800" dirty="0" smtClean="0"/>
                  <a:t>2</a:t>
                </a:r>
                <a:r>
                  <a:rPr lang="en-US" sz="1800" baseline="30000" dirty="0" smtClean="0"/>
                  <a:t>nd</a:t>
                </a:r>
                <a:r>
                  <a:rPr lang="en-US" sz="1800" dirty="0" smtClean="0"/>
                  <a:t> VARS</a:t>
                </a:r>
              </a:p>
              <a:p>
                <a:r>
                  <a:rPr lang="en-US" sz="1800" dirty="0" smtClean="0"/>
                  <a:t>#2 </a:t>
                </a:r>
                <a:r>
                  <a:rPr lang="en-US" sz="1800" dirty="0" err="1" smtClean="0"/>
                  <a:t>normalcdf</a:t>
                </a:r>
                <a:r>
                  <a:rPr lang="en-US" sz="1800" dirty="0" smtClean="0"/>
                  <a:t>(</a:t>
                </a: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Depending on your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calculator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1,100)  ENTER</a:t>
                </a:r>
              </a:p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Lower:  1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Upper:  100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1800" b="0" dirty="0" smtClean="0">
                  <a:solidFill>
                    <a:schemeClr val="bg1"/>
                  </a:solidFill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1800" dirty="0" smtClean="0">
                  <a:solidFill>
                    <a:schemeClr val="bg1"/>
                  </a:solidFill>
                </a:endParaRP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Paste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ENTER</a:t>
                </a:r>
              </a:p>
              <a:p>
                <a:endParaRPr lang="en-US" sz="1800" dirty="0">
                  <a:solidFill>
                    <a:schemeClr val="bg1"/>
                  </a:solidFill>
                </a:endParaRPr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  <a:blipFill rotWithShape="1">
                <a:blip r:embed="rId2"/>
                <a:stretch>
                  <a:fillRect l="-1809" t="-1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791200" cy="5410200"/>
          </a:xfrm>
        </p:spPr>
        <p:txBody>
          <a:bodyPr/>
          <a:lstStyle/>
          <a:p>
            <a:r>
              <a:rPr lang="en-US" dirty="0" smtClean="0"/>
              <a:t>Try another!</a:t>
            </a:r>
          </a:p>
          <a:p>
            <a:r>
              <a:rPr lang="en-US" dirty="0" smtClean="0"/>
              <a:t>Calculate the area under the curve z&gt;1.</a:t>
            </a:r>
          </a:p>
          <a:p>
            <a:r>
              <a:rPr lang="en-US" dirty="0" smtClean="0"/>
              <a:t>When it is not bounded on the right, we use 100.</a:t>
            </a:r>
          </a:p>
          <a:p>
            <a:r>
              <a:rPr lang="en-US" dirty="0" err="1" smtClean="0"/>
              <a:t>Normalcdf</a:t>
            </a:r>
            <a:r>
              <a:rPr lang="en-US" dirty="0" smtClean="0"/>
              <a:t>(1,100) = 0.1586552596</a:t>
            </a:r>
          </a:p>
          <a:p>
            <a:r>
              <a:rPr lang="en-US" dirty="0" smtClean="0"/>
              <a:t>About 15.9%</a:t>
            </a:r>
            <a:endParaRPr lang="en-US" dirty="0"/>
          </a:p>
        </p:txBody>
      </p:sp>
      <p:pic>
        <p:nvPicPr>
          <p:cNvPr id="5" name="Picture 4" descr="Image result for normal curve pictur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4763032" cy="228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6172200" y="4191000"/>
            <a:ext cx="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172200" y="4191000"/>
            <a:ext cx="1143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733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685800"/>
          </a:xfrm>
        </p:spPr>
        <p:txBody>
          <a:bodyPr/>
          <a:lstStyle/>
          <a:p>
            <a:pPr algn="ctr"/>
            <a:r>
              <a:rPr lang="en-US" u="sng" dirty="0" smtClean="0"/>
              <a:t>Find Area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1800" dirty="0" smtClean="0"/>
                  <a:t>2</a:t>
                </a:r>
                <a:r>
                  <a:rPr lang="en-US" sz="1800" baseline="30000" dirty="0" smtClean="0"/>
                  <a:t>nd</a:t>
                </a:r>
                <a:r>
                  <a:rPr lang="en-US" sz="1800" dirty="0" smtClean="0"/>
                  <a:t> VARS</a:t>
                </a:r>
              </a:p>
              <a:p>
                <a:r>
                  <a:rPr lang="en-US" sz="1800" dirty="0" smtClean="0"/>
                  <a:t>#2 </a:t>
                </a:r>
                <a:r>
                  <a:rPr lang="en-US" sz="1800" dirty="0" err="1" smtClean="0"/>
                  <a:t>normalcdf</a:t>
                </a:r>
                <a:r>
                  <a:rPr lang="en-US" sz="1800" dirty="0" smtClean="0"/>
                  <a:t>(</a:t>
                </a: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Depending on your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calculator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100,2)  ENTER</a:t>
                </a:r>
              </a:p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Lower:  -100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Upper:  2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1800" b="0" dirty="0" smtClean="0">
                  <a:solidFill>
                    <a:schemeClr val="bg1"/>
                  </a:solidFill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1800" dirty="0" smtClean="0">
                  <a:solidFill>
                    <a:schemeClr val="bg1"/>
                  </a:solidFill>
                </a:endParaRP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Paste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ENTER</a:t>
                </a:r>
              </a:p>
              <a:p>
                <a:endParaRPr lang="en-US" sz="1800" dirty="0">
                  <a:solidFill>
                    <a:schemeClr val="bg1"/>
                  </a:solidFill>
                </a:endParaRPr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  <a:blipFill rotWithShape="1">
                <a:blip r:embed="rId2"/>
                <a:stretch>
                  <a:fillRect l="-1809" t="-1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791200" cy="5410200"/>
          </a:xfrm>
        </p:spPr>
        <p:txBody>
          <a:bodyPr/>
          <a:lstStyle/>
          <a:p>
            <a:r>
              <a:rPr lang="en-US" dirty="0" smtClean="0"/>
              <a:t>Try another!</a:t>
            </a:r>
          </a:p>
          <a:p>
            <a:r>
              <a:rPr lang="en-US" dirty="0" smtClean="0"/>
              <a:t>Calculate the area under the curve z&lt;2.</a:t>
            </a:r>
          </a:p>
          <a:p>
            <a:r>
              <a:rPr lang="en-US" dirty="0" smtClean="0"/>
              <a:t>When it is not bounded on the left, we use -100.</a:t>
            </a:r>
          </a:p>
          <a:p>
            <a:r>
              <a:rPr lang="en-US" dirty="0" err="1" smtClean="0"/>
              <a:t>Normalcdf</a:t>
            </a:r>
            <a:r>
              <a:rPr lang="en-US" dirty="0" smtClean="0"/>
              <a:t>(-100,2) = 0.977249938</a:t>
            </a:r>
          </a:p>
          <a:p>
            <a:r>
              <a:rPr lang="en-US" dirty="0" smtClean="0"/>
              <a:t>About 97.7%</a:t>
            </a:r>
            <a:endParaRPr lang="en-US" dirty="0"/>
          </a:p>
        </p:txBody>
      </p:sp>
      <p:pic>
        <p:nvPicPr>
          <p:cNvPr id="5" name="Picture 4" descr="Image result for normal curve pictur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4763032" cy="228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6858000" y="4191000"/>
            <a:ext cx="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4210316" y="4209645"/>
            <a:ext cx="2647684" cy="381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357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685800"/>
          </a:xfrm>
        </p:spPr>
        <p:txBody>
          <a:bodyPr/>
          <a:lstStyle/>
          <a:p>
            <a:pPr algn="ctr"/>
            <a:r>
              <a:rPr lang="en-US" u="sng" dirty="0" smtClean="0"/>
              <a:t>Know Area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1800" dirty="0" smtClean="0"/>
                  <a:t>2</a:t>
                </a:r>
                <a:r>
                  <a:rPr lang="en-US" sz="1800" baseline="30000" dirty="0" smtClean="0"/>
                  <a:t>nd</a:t>
                </a:r>
                <a:r>
                  <a:rPr lang="en-US" sz="1800" dirty="0" smtClean="0"/>
                  <a:t> VARS</a:t>
                </a:r>
              </a:p>
              <a:p>
                <a:r>
                  <a:rPr lang="en-US" sz="1800" dirty="0" smtClean="0"/>
                  <a:t>#3 </a:t>
                </a:r>
                <a:r>
                  <a:rPr lang="en-US" sz="1800" dirty="0" err="1" smtClean="0"/>
                  <a:t>invnorm</a:t>
                </a:r>
                <a:r>
                  <a:rPr lang="en-US" sz="1800" dirty="0" smtClean="0"/>
                  <a:t>(</a:t>
                </a:r>
              </a:p>
              <a:p>
                <a:r>
                  <a:rPr lang="en-US" sz="1800" dirty="0">
                    <a:solidFill>
                      <a:schemeClr val="tx1"/>
                    </a:solidFill>
                  </a:rPr>
                  <a:t>Depending on your </a:t>
                </a:r>
                <a:r>
                  <a:rPr lang="en-US" sz="1800" dirty="0" smtClean="0">
                    <a:solidFill>
                      <a:schemeClr val="tx1"/>
                    </a:solidFill>
                  </a:rPr>
                  <a:t>calculator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0.05)  ENTER</a:t>
                </a:r>
              </a:p>
              <a:p>
                <a:r>
                  <a:rPr lang="en-US" sz="1800" dirty="0" smtClean="0">
                    <a:solidFill>
                      <a:schemeClr val="tx1"/>
                    </a:solidFill>
                  </a:rPr>
                  <a:t>OR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Area:  0.05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=0</m:t>
                      </m:r>
                    </m:oMath>
                  </m:oMathPara>
                </a14:m>
                <a:endParaRPr lang="en-US" sz="1800" b="0" dirty="0" smtClean="0">
                  <a:solidFill>
                    <a:schemeClr val="bg1"/>
                  </a:solidFill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sz="18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=1</m:t>
                      </m:r>
                    </m:oMath>
                  </m:oMathPara>
                </a14:m>
                <a:endParaRPr lang="en-US" sz="1800" dirty="0" smtClean="0">
                  <a:solidFill>
                    <a:schemeClr val="bg1"/>
                  </a:solidFill>
                </a:endParaRP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Paste</a:t>
                </a:r>
              </a:p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ENTER</a:t>
                </a:r>
              </a:p>
              <a:p>
                <a:endParaRPr lang="en-US" sz="1800" dirty="0">
                  <a:solidFill>
                    <a:schemeClr val="bg1"/>
                  </a:solidFill>
                </a:endParaRPr>
              </a:p>
              <a:p>
                <a:endParaRPr lang="en-US" sz="1800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2"/>
              </p:nvPr>
            </p:nvSpPr>
            <p:spPr>
              <a:xfrm>
                <a:off x="381000" y="1676400"/>
                <a:ext cx="2362200" cy="4648200"/>
              </a:xfrm>
              <a:blipFill rotWithShape="1">
                <a:blip r:embed="rId2"/>
                <a:stretch>
                  <a:fillRect l="-2326" t="-11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791200" cy="5410200"/>
          </a:xfrm>
        </p:spPr>
        <p:txBody>
          <a:bodyPr/>
          <a:lstStyle/>
          <a:p>
            <a:r>
              <a:rPr lang="en-US" dirty="0" smtClean="0"/>
              <a:t>What if we know the area, but don’t know the z-score?</a:t>
            </a:r>
          </a:p>
          <a:p>
            <a:r>
              <a:rPr lang="en-US" dirty="0"/>
              <a:t>Your calculator uses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 </a:t>
            </a:r>
            <a:r>
              <a:rPr lang="en-US" dirty="0" err="1" smtClean="0">
                <a:solidFill>
                  <a:schemeClr val="accent1"/>
                </a:solidFill>
              </a:rPr>
              <a:t>invnorm</a:t>
            </a:r>
            <a:r>
              <a:rPr lang="en-US" dirty="0" smtClean="0">
                <a:solidFill>
                  <a:schemeClr val="accent1"/>
                </a:solidFill>
              </a:rPr>
              <a:t>( area on the left)             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 </a:t>
            </a:r>
            <a:r>
              <a:rPr lang="en-US" dirty="0"/>
              <a:t>format.</a:t>
            </a:r>
          </a:p>
          <a:p>
            <a:r>
              <a:rPr lang="en-US" dirty="0" smtClean="0"/>
              <a:t>Find z-score for bottom 5%.</a:t>
            </a:r>
          </a:p>
          <a:p>
            <a:r>
              <a:rPr lang="en-US" dirty="0" err="1" smtClean="0"/>
              <a:t>invnorm</a:t>
            </a:r>
            <a:r>
              <a:rPr lang="en-US" dirty="0" smtClean="0"/>
              <a:t>(0.05) = -1.644853626 = z</a:t>
            </a:r>
          </a:p>
        </p:txBody>
      </p:sp>
      <p:pic>
        <p:nvPicPr>
          <p:cNvPr id="5" name="Picture 4" descr="Image result for normal curve pictur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114800"/>
            <a:ext cx="4763032" cy="2135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/>
          <p:cNvCxnSpPr/>
          <p:nvPr/>
        </p:nvCxnSpPr>
        <p:spPr>
          <a:xfrm>
            <a:off x="4572000" y="4458743"/>
            <a:ext cx="0" cy="1295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657600" y="4458743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68596" y="4572000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124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Stat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Stats</Template>
  <TotalTime>122</TotalTime>
  <Words>628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Stats</vt:lpstr>
      <vt:lpstr>Finding Area Under the Normal Curve</vt:lpstr>
      <vt:lpstr>Z-scores</vt:lpstr>
      <vt:lpstr>PowerPoint Presentation</vt:lpstr>
      <vt:lpstr>Find Area</vt:lpstr>
      <vt:lpstr>Did you get a syntax error?</vt:lpstr>
      <vt:lpstr>Find Area</vt:lpstr>
      <vt:lpstr>Find Area</vt:lpstr>
      <vt:lpstr>Find Area</vt:lpstr>
      <vt:lpstr>Know Area</vt:lpstr>
      <vt:lpstr>Know Area</vt:lpstr>
      <vt:lpstr>Summary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68-95-99.7% Rule</dc:title>
  <dc:creator>d howard</dc:creator>
  <cp:lastModifiedBy>d howard</cp:lastModifiedBy>
  <cp:revision>14</cp:revision>
  <dcterms:created xsi:type="dcterms:W3CDTF">2020-01-19T21:03:36Z</dcterms:created>
  <dcterms:modified xsi:type="dcterms:W3CDTF">2020-01-19T23:08:32Z</dcterms:modified>
</cp:coreProperties>
</file>